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9" r:id="rId4"/>
    <p:sldId id="263" r:id="rId5"/>
    <p:sldId id="261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2" r:id="rId15"/>
  </p:sldIdLst>
  <p:sldSz cx="12192000" cy="6858000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D577F1D-3BDC-43FC-9635-E92247E89A1E}">
          <p14:sldIdLst>
            <p14:sldId id="256"/>
            <p14:sldId id="257"/>
            <p14:sldId id="259"/>
            <p14:sldId id="263"/>
            <p14:sldId id="261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1" d="100"/>
          <a:sy n="71" d="100"/>
        </p:scale>
        <p:origin x="85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1871640" y="1989000"/>
            <a:ext cx="10152000" cy="2266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1871640" y="4471200"/>
            <a:ext cx="10152000" cy="2266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FFFFFF"/>
              </a:solidFill>
              <a:latin typeface="Century Gothic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1871640" y="1989000"/>
            <a:ext cx="4953960" cy="2266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8" name="PlaceHolder 3"/>
          <p:cNvSpPr>
            <a:spLocks noGrp="1"/>
          </p:cNvSpPr>
          <p:nvPr>
            <p:ph type="body"/>
          </p:nvPr>
        </p:nvSpPr>
        <p:spPr>
          <a:xfrm>
            <a:off x="7073640" y="1989000"/>
            <a:ext cx="4953960" cy="2266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9" name="PlaceHolder 4"/>
          <p:cNvSpPr>
            <a:spLocks noGrp="1"/>
          </p:cNvSpPr>
          <p:nvPr>
            <p:ph type="body"/>
          </p:nvPr>
        </p:nvSpPr>
        <p:spPr>
          <a:xfrm>
            <a:off x="1871640" y="4471200"/>
            <a:ext cx="4953960" cy="2266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40" name="PlaceHolder 5"/>
          <p:cNvSpPr>
            <a:spLocks noGrp="1"/>
          </p:cNvSpPr>
          <p:nvPr>
            <p:ph type="body"/>
          </p:nvPr>
        </p:nvSpPr>
        <p:spPr>
          <a:xfrm>
            <a:off x="7073640" y="4471200"/>
            <a:ext cx="4953960" cy="2266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FFFFFF"/>
              </a:solidFill>
              <a:latin typeface="Century Gothic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1871640" y="1989000"/>
            <a:ext cx="3268800" cy="2266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body"/>
          </p:nvPr>
        </p:nvSpPr>
        <p:spPr>
          <a:xfrm>
            <a:off x="5304240" y="1989000"/>
            <a:ext cx="3268800" cy="2266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body"/>
          </p:nvPr>
        </p:nvSpPr>
        <p:spPr>
          <a:xfrm>
            <a:off x="8736840" y="1989000"/>
            <a:ext cx="3268800" cy="2266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body"/>
          </p:nvPr>
        </p:nvSpPr>
        <p:spPr>
          <a:xfrm>
            <a:off x="1871640" y="4471200"/>
            <a:ext cx="3268800" cy="2266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46" name="PlaceHolder 6"/>
          <p:cNvSpPr>
            <a:spLocks noGrp="1"/>
          </p:cNvSpPr>
          <p:nvPr>
            <p:ph type="body"/>
          </p:nvPr>
        </p:nvSpPr>
        <p:spPr>
          <a:xfrm>
            <a:off x="5304240" y="4471200"/>
            <a:ext cx="3268800" cy="2266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47" name="PlaceHolder 7"/>
          <p:cNvSpPr>
            <a:spLocks noGrp="1"/>
          </p:cNvSpPr>
          <p:nvPr>
            <p:ph type="body"/>
          </p:nvPr>
        </p:nvSpPr>
        <p:spPr>
          <a:xfrm>
            <a:off x="8736840" y="4471200"/>
            <a:ext cx="3268800" cy="2266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FFFFFF"/>
              </a:solidFill>
              <a:latin typeface="Century Gothic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subTitle"/>
          </p:nvPr>
        </p:nvSpPr>
        <p:spPr>
          <a:xfrm>
            <a:off x="1871640" y="1989000"/>
            <a:ext cx="10152000" cy="47520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l-PL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1871640" y="1989000"/>
            <a:ext cx="10152000" cy="4752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FFFFFF"/>
              </a:solidFill>
              <a:latin typeface="Century Gothic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1871640" y="1989000"/>
            <a:ext cx="4953960" cy="4752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7073640" y="1989000"/>
            <a:ext cx="4953960" cy="4752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FFFFFF"/>
              </a:solidFill>
              <a:latin typeface="Century Gothic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l-PL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1871640" y="1989000"/>
            <a:ext cx="4953960" cy="2266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 type="body"/>
          </p:nvPr>
        </p:nvSpPr>
        <p:spPr>
          <a:xfrm>
            <a:off x="7073640" y="1989000"/>
            <a:ext cx="4953960" cy="4752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 type="body"/>
          </p:nvPr>
        </p:nvSpPr>
        <p:spPr>
          <a:xfrm>
            <a:off x="1871640" y="4471200"/>
            <a:ext cx="4953960" cy="2266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FFFFFF"/>
              </a:solidFill>
              <a:latin typeface="Century Gothic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1871640" y="1989000"/>
            <a:ext cx="4953960" cy="4752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 type="body"/>
          </p:nvPr>
        </p:nvSpPr>
        <p:spPr>
          <a:xfrm>
            <a:off x="7073640" y="1989000"/>
            <a:ext cx="4953960" cy="2266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8" name="PlaceHolder 4"/>
          <p:cNvSpPr>
            <a:spLocks noGrp="1"/>
          </p:cNvSpPr>
          <p:nvPr>
            <p:ph type="body"/>
          </p:nvPr>
        </p:nvSpPr>
        <p:spPr>
          <a:xfrm>
            <a:off x="7073640" y="4471200"/>
            <a:ext cx="4953960" cy="2266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FFFFFF"/>
              </a:solidFill>
              <a:latin typeface="Century Gothic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1871640" y="1989000"/>
            <a:ext cx="4953960" cy="2266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7073640" y="1989000"/>
            <a:ext cx="4953960" cy="2266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1871640" y="4471200"/>
            <a:ext cx="10152000" cy="2266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FFFFFF"/>
              </a:solidFill>
              <a:latin typeface="Century Gothic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18" Type="http://schemas.openxmlformats.org/officeDocument/2006/relationships/image" Target="../media/image5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20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6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7"/>
          <p:cNvPicPr/>
          <p:nvPr/>
        </p:nvPicPr>
        <p:blipFill>
          <a:blip r:embed="rId15"/>
          <a:srcRect l="3610"/>
          <a:stretch/>
        </p:blipFill>
        <p:spPr>
          <a:xfrm>
            <a:off x="0" y="2669760"/>
            <a:ext cx="4036680" cy="4187880"/>
          </a:xfrm>
          <a:prstGeom prst="rect">
            <a:avLst/>
          </a:prstGeom>
          <a:ln>
            <a:noFill/>
          </a:ln>
        </p:spPr>
      </p:pic>
      <p:pic>
        <p:nvPicPr>
          <p:cNvPr id="13" name="Picture 6"/>
          <p:cNvPicPr/>
          <p:nvPr/>
        </p:nvPicPr>
        <p:blipFill>
          <a:blip r:embed="rId16"/>
          <a:srcRect l="35647"/>
          <a:stretch/>
        </p:blipFill>
        <p:spPr>
          <a:xfrm>
            <a:off x="0" y="2892240"/>
            <a:ext cx="1522080" cy="2365200"/>
          </a:xfrm>
          <a:prstGeom prst="rect">
            <a:avLst/>
          </a:prstGeom>
          <a:ln>
            <a:noFill/>
          </a:ln>
        </p:spPr>
      </p:pic>
      <p:sp>
        <p:nvSpPr>
          <p:cNvPr id="2" name="CustomShape 1"/>
          <p:cNvSpPr/>
          <p:nvPr/>
        </p:nvSpPr>
        <p:spPr>
          <a:xfrm>
            <a:off x="8609040" y="1676520"/>
            <a:ext cx="2819160" cy="2819160"/>
          </a:xfrm>
          <a:prstGeom prst="ellipse">
            <a:avLst/>
          </a:prstGeom>
          <a:gradFill rotWithShape="0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</a:gsLst>
            <a:lin ang="0"/>
          </a:gradFill>
          <a:ln>
            <a:noFill/>
          </a:ln>
          <a:effectLst>
            <a:outerShdw blurRad="38100" dist="25560" dir="54000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" name="Picture 8"/>
          <p:cNvPicPr/>
          <p:nvPr/>
        </p:nvPicPr>
        <p:blipFill>
          <a:blip r:embed="rId17"/>
          <a:srcRect t="28812"/>
          <a:stretch/>
        </p:blipFill>
        <p:spPr>
          <a:xfrm>
            <a:off x="7999560" y="0"/>
            <a:ext cx="1603080" cy="1141200"/>
          </a:xfrm>
          <a:prstGeom prst="rect">
            <a:avLst/>
          </a:prstGeom>
          <a:ln>
            <a:noFill/>
          </a:ln>
        </p:spPr>
      </p:pic>
      <p:pic>
        <p:nvPicPr>
          <p:cNvPr id="4" name="Picture 9"/>
          <p:cNvPicPr/>
          <p:nvPr/>
        </p:nvPicPr>
        <p:blipFill>
          <a:blip r:embed="rId18"/>
          <a:srcRect b="23333"/>
          <a:stretch/>
        </p:blipFill>
        <p:spPr>
          <a:xfrm>
            <a:off x="8605800" y="6095880"/>
            <a:ext cx="993240" cy="761760"/>
          </a:xfrm>
          <a:prstGeom prst="rect">
            <a:avLst/>
          </a:prstGeom>
          <a:ln>
            <a:noFill/>
          </a:ln>
        </p:spPr>
      </p:pic>
      <p:sp>
        <p:nvSpPr>
          <p:cNvPr id="5" name="CustomShape 2"/>
          <p:cNvSpPr/>
          <p:nvPr/>
        </p:nvSpPr>
        <p:spPr>
          <a:xfrm>
            <a:off x="10437840" y="0"/>
            <a:ext cx="685440" cy="1142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560" dir="54000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6" name="Obraz 3"/>
          <p:cNvPicPr/>
          <p:nvPr/>
        </p:nvPicPr>
        <p:blipFill>
          <a:blip r:embed="rId19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</p:pic>
      <p:sp>
        <p:nvSpPr>
          <p:cNvPr id="7" name="CustomShape 3"/>
          <p:cNvSpPr/>
          <p:nvPr/>
        </p:nvSpPr>
        <p:spPr>
          <a:xfrm>
            <a:off x="387360" y="2421000"/>
            <a:ext cx="11520720" cy="1368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8" name="Obraz 5"/>
          <p:cNvPicPr/>
          <p:nvPr/>
        </p:nvPicPr>
        <p:blipFill>
          <a:blip r:embed="rId20"/>
          <a:stretch/>
        </p:blipFill>
        <p:spPr>
          <a:xfrm>
            <a:off x="144000" y="5951520"/>
            <a:ext cx="1438920" cy="720360"/>
          </a:xfrm>
          <a:prstGeom prst="rect">
            <a:avLst/>
          </a:prstGeom>
          <a:ln>
            <a:noFill/>
          </a:ln>
        </p:spPr>
      </p:pic>
      <p:sp>
        <p:nvSpPr>
          <p:cNvPr id="9" name="PlaceHolder 4"/>
          <p:cNvSpPr>
            <a:spLocks noGrp="1"/>
          </p:cNvSpPr>
          <p:nvPr>
            <p:ph type="body"/>
          </p:nvPr>
        </p:nvSpPr>
        <p:spPr>
          <a:xfrm>
            <a:off x="1871640" y="1989000"/>
            <a:ext cx="10152000" cy="4752000"/>
          </a:xfrm>
          <a:prstGeom prst="rect">
            <a:avLst/>
          </a:prstGeom>
        </p:spPr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Century Gothic"/>
              </a:rPr>
              <a:t>Kliknij ikonę, aby dodać obraz</a:t>
            </a:r>
          </a:p>
        </p:txBody>
      </p:sp>
      <p:sp>
        <p:nvSpPr>
          <p:cNvPr id="10" name="PlaceHolder 5"/>
          <p:cNvSpPr>
            <a:spLocks noGrp="1"/>
          </p:cNvSpPr>
          <p:nvPr>
            <p:ph type="body"/>
          </p:nvPr>
        </p:nvSpPr>
        <p:spPr>
          <a:xfrm>
            <a:off x="1871640" y="116640"/>
            <a:ext cx="10152000" cy="1728000"/>
          </a:xfrm>
          <a:prstGeom prst="rect">
            <a:avLst/>
          </a:prstGeom>
        </p:spPr>
        <p:txBody>
          <a:bodyPr lIns="0" anchor="ctr">
            <a:noAutofit/>
          </a:bodyPr>
          <a:lstStyle/>
          <a:p>
            <a:pPr>
              <a:lnSpc>
                <a:spcPct val="100000"/>
              </a:lnSpc>
              <a:spcBef>
                <a:spcPts val="1301"/>
              </a:spcBef>
            </a:pPr>
            <a:r>
              <a:rPr lang="en-US" sz="5400" b="1" strike="noStrike" spc="-1">
                <a:solidFill>
                  <a:srgbClr val="FFFFFF"/>
                </a:solidFill>
                <a:latin typeface="Century Gothic"/>
              </a:rPr>
              <a:t>Edytuj style wzorca tekstu</a:t>
            </a:r>
            <a:endParaRPr lang="en-US" sz="54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1" name="PlaceHolder 6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1800" b="0" strike="noStrike" spc="-1">
                <a:solidFill>
                  <a:srgbClr val="FFFFFF"/>
                </a:solidFill>
                <a:latin typeface="Century Gothic"/>
              </a:rPr>
              <a:t>Kliknij, aby edytować format tekstu tytułu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CustomShape 1"/>
          <p:cNvSpPr/>
          <p:nvPr/>
        </p:nvSpPr>
        <p:spPr>
          <a:xfrm>
            <a:off x="913680" y="983160"/>
            <a:ext cx="24516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pl-PL" sz="1800" b="0" strike="noStrike" spc="-1">
                <a:solidFill>
                  <a:srgbClr val="343434"/>
                </a:solidFill>
                <a:latin typeface="arial"/>
              </a:rPr>
              <a:t>:</a:t>
            </a:r>
            <a:endParaRPr lang="pl-PL" sz="1800" b="0" strike="noStrike" spc="-1">
              <a:latin typeface="Arial"/>
            </a:endParaRPr>
          </a:p>
        </p:txBody>
      </p:sp>
      <p:sp>
        <p:nvSpPr>
          <p:cNvPr id="49" name="CustomShape 2"/>
          <p:cNvSpPr/>
          <p:nvPr/>
        </p:nvSpPr>
        <p:spPr>
          <a:xfrm>
            <a:off x="2299575" y="372124"/>
            <a:ext cx="9380880" cy="655418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5400" b="1" dirty="0"/>
              <a:t>Bilateral Filtering for Gray and Color Images </a:t>
            </a:r>
            <a:r>
              <a:rPr lang="pl-PL" sz="3200" dirty="0" smtClean="0"/>
              <a:t/>
            </a:r>
            <a:br>
              <a:rPr lang="pl-PL" sz="3200" dirty="0" smtClean="0"/>
            </a:br>
            <a:endParaRPr lang="pl-PL" sz="3200" dirty="0" smtClean="0"/>
          </a:p>
          <a:p>
            <a:pPr>
              <a:lnSpc>
                <a:spcPct val="100000"/>
              </a:lnSpc>
            </a:pPr>
            <a:endParaRPr lang="pl-PL" sz="3200" dirty="0"/>
          </a:p>
          <a:p>
            <a:pPr>
              <a:lnSpc>
                <a:spcPct val="100000"/>
              </a:lnSpc>
            </a:pPr>
            <a:endParaRPr lang="pl-PL" sz="3200" dirty="0" smtClean="0"/>
          </a:p>
          <a:p>
            <a:pPr>
              <a:lnSpc>
                <a:spcPct val="100000"/>
              </a:lnSpc>
            </a:pPr>
            <a:endParaRPr lang="pl-PL" sz="3200" dirty="0" smtClean="0"/>
          </a:p>
          <a:p>
            <a:pPr>
              <a:lnSpc>
                <a:spcPct val="100000"/>
              </a:lnSpc>
            </a:pPr>
            <a:endParaRPr lang="pl-PL" sz="3200" dirty="0"/>
          </a:p>
          <a:p>
            <a:pPr>
              <a:lnSpc>
                <a:spcPct val="100000"/>
              </a:lnSpc>
            </a:pPr>
            <a:r>
              <a:rPr lang="pl-PL" sz="3200" dirty="0" smtClean="0"/>
              <a:t/>
            </a:r>
            <a:br>
              <a:rPr lang="pl-PL" sz="3200" dirty="0" smtClean="0"/>
            </a:br>
            <a:r>
              <a:rPr lang="pl-PL" sz="2400" dirty="0" smtClean="0"/>
              <a:t>Mateusz Sobczyk 226373</a:t>
            </a:r>
            <a:br>
              <a:rPr lang="pl-PL" sz="2400" dirty="0" smtClean="0"/>
            </a:br>
            <a:r>
              <a:rPr lang="pl-PL" sz="2400" dirty="0" smtClean="0"/>
              <a:t>Bartosz Gardziński 226518</a:t>
            </a:r>
            <a:br>
              <a:rPr lang="pl-PL" sz="2400" dirty="0" smtClean="0"/>
            </a:br>
            <a:endParaRPr lang="pl-PL" sz="2400" b="0" strike="noStrike" spc="-1" dirty="0"/>
          </a:p>
          <a:p>
            <a:pPr algn="ctr">
              <a:lnSpc>
                <a:spcPct val="100000"/>
              </a:lnSpc>
            </a:pPr>
            <a:endParaRPr lang="pl-PL" sz="4800" b="0" strike="noStrike" spc="-1" dirty="0">
              <a:latin typeface="Arial"/>
            </a:endParaRPr>
          </a:p>
        </p:txBody>
      </p:sp>
    </p:spTree>
  </p:cSld>
  <p:clrMapOvr>
    <a:masterClrMapping/>
  </p:clrMapOvr>
  <p:transition>
    <p:randomBar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1198202-DCC2-4AEA-B7E6-EDC61473DE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1640" y="604048"/>
            <a:ext cx="10972440" cy="609398"/>
          </a:xfrm>
        </p:spPr>
        <p:txBody>
          <a:bodyPr/>
          <a:lstStyle/>
          <a:p>
            <a:r>
              <a:rPr lang="pl-PL" dirty="0" err="1"/>
              <a:t>Bilateral</a:t>
            </a:r>
            <a:r>
              <a:rPr lang="pl-PL" dirty="0"/>
              <a:t> </a:t>
            </a:r>
            <a:r>
              <a:rPr lang="pl-PL" dirty="0" err="1"/>
              <a:t>filter</a:t>
            </a:r>
            <a:r>
              <a:rPr lang="pl-PL" dirty="0"/>
              <a:t> for </a:t>
            </a:r>
            <a:r>
              <a:rPr lang="pl-PL" dirty="0" err="1"/>
              <a:t>color</a:t>
            </a:r>
            <a:r>
              <a:rPr lang="pl-PL" dirty="0"/>
              <a:t> </a:t>
            </a:r>
            <a:r>
              <a:rPr lang="pl-PL" dirty="0" err="1"/>
              <a:t>images</a:t>
            </a:r>
            <a:endParaRPr lang="en-US" dirty="0"/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39CD70AB-9C12-4846-98DC-5E70934CCAA1}"/>
              </a:ext>
            </a:extLst>
          </p:cNvPr>
          <p:cNvSpPr>
            <a:spLocks noGrp="1"/>
          </p:cNvSpPr>
          <p:nvPr>
            <p:ph type="sub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Color image representation and RGB matrix | Download Scientific ...">
            <a:extLst>
              <a:ext uri="{FF2B5EF4-FFF2-40B4-BE49-F238E27FC236}">
                <a16:creationId xmlns:a16="http://schemas.microsoft.com/office/drawing/2014/main" id="{4BC5ECDA-FF33-4E7F-A8FA-9D78E9EEB4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1640" y="2305879"/>
            <a:ext cx="9773346" cy="3610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14743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4109C17-8C1E-4FE4-9D5E-E9A61FCFBA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1640" y="660570"/>
            <a:ext cx="10972440" cy="609398"/>
          </a:xfrm>
        </p:spPr>
        <p:txBody>
          <a:bodyPr/>
          <a:lstStyle/>
          <a:p>
            <a:r>
              <a:rPr lang="pl-PL" dirty="0" err="1"/>
              <a:t>Tests</a:t>
            </a:r>
            <a:r>
              <a:rPr lang="pl-PL" dirty="0"/>
              <a:t> for </a:t>
            </a:r>
            <a:r>
              <a:rPr lang="pl-PL" dirty="0" err="1"/>
              <a:t>grayscale</a:t>
            </a:r>
            <a:r>
              <a:rPr lang="pl-PL" dirty="0"/>
              <a:t> </a:t>
            </a:r>
            <a:r>
              <a:rPr lang="pl-PL" dirty="0" err="1"/>
              <a:t>images</a:t>
            </a:r>
            <a:endParaRPr lang="en-US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19B8F237-355A-4C79-974C-3728EEFCB9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6169" y="1269968"/>
            <a:ext cx="9028665" cy="5495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5424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A262D72-B49D-4567-BDCB-F5F62BA70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1640" y="541301"/>
            <a:ext cx="10972440" cy="609398"/>
          </a:xfrm>
        </p:spPr>
        <p:txBody>
          <a:bodyPr/>
          <a:lstStyle/>
          <a:p>
            <a:r>
              <a:rPr lang="pl-PL" dirty="0" err="1"/>
              <a:t>Tests</a:t>
            </a:r>
            <a:r>
              <a:rPr lang="pl-PL" dirty="0"/>
              <a:t> for </a:t>
            </a:r>
            <a:r>
              <a:rPr lang="pl-PL" dirty="0" err="1"/>
              <a:t>color</a:t>
            </a:r>
            <a:r>
              <a:rPr lang="pl-PL" dirty="0"/>
              <a:t> </a:t>
            </a:r>
            <a:r>
              <a:rPr lang="pl-PL" dirty="0" err="1"/>
              <a:t>images</a:t>
            </a:r>
            <a:endParaRPr lang="en-US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C299C52A-109D-4A85-9B3E-A5C4597573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3601" y="1290774"/>
            <a:ext cx="8011147" cy="5344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1254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2445" y="527854"/>
            <a:ext cx="10972440" cy="609398"/>
          </a:xfrm>
        </p:spPr>
        <p:txBody>
          <a:bodyPr/>
          <a:lstStyle/>
          <a:p>
            <a:r>
              <a:rPr lang="pl-PL" b="1" dirty="0" smtClean="0"/>
              <a:t>Usage of bilateral filtering</a:t>
            </a:r>
            <a:endParaRPr lang="en-US" b="1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468" y="1687233"/>
            <a:ext cx="5911943" cy="19108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468" y="4148022"/>
            <a:ext cx="5911943" cy="24006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581866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7435" y="0"/>
            <a:ext cx="105299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0429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9688" y="1736847"/>
            <a:ext cx="8553450" cy="4495777"/>
          </a:xfrm>
          <a:prstGeom prst="rect">
            <a:avLst/>
          </a:prstGeom>
        </p:spPr>
      </p:pic>
      <p:sp>
        <p:nvSpPr>
          <p:cNvPr id="7" name="CustomShape 2"/>
          <p:cNvSpPr/>
          <p:nvPr/>
        </p:nvSpPr>
        <p:spPr>
          <a:xfrm>
            <a:off x="2299575" y="372124"/>
            <a:ext cx="9380880" cy="193753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pl-PL" sz="4400" b="1" dirty="0" smtClean="0"/>
              <a:t>Box Average</a:t>
            </a:r>
            <a:r>
              <a:rPr lang="pl-PL" sz="2400" dirty="0" smtClean="0"/>
              <a:t/>
            </a:r>
            <a:br>
              <a:rPr lang="pl-PL" sz="2400" dirty="0" smtClean="0"/>
            </a:br>
            <a:endParaRPr lang="pl-PL" sz="2400" b="0" strike="noStrike" spc="-1" dirty="0"/>
          </a:p>
          <a:p>
            <a:pPr algn="ctr">
              <a:lnSpc>
                <a:spcPct val="100000"/>
              </a:lnSpc>
            </a:pPr>
            <a:endParaRPr lang="pl-PL" sz="48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846726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6532" y="541301"/>
            <a:ext cx="9445388" cy="609398"/>
          </a:xfrm>
        </p:spPr>
        <p:txBody>
          <a:bodyPr/>
          <a:lstStyle/>
          <a:p>
            <a:r>
              <a:rPr lang="pl-PL" dirty="0" smtClean="0"/>
              <a:t>Equation of Box Average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6532" y="1630713"/>
            <a:ext cx="5895975" cy="477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1153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5777" y="2118947"/>
            <a:ext cx="4705350" cy="41052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0234" y="3126398"/>
            <a:ext cx="1943100" cy="169545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799382" y="2757066"/>
            <a:ext cx="6848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dirty="0" smtClean="0"/>
              <a:t>input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8702130" y="1749615"/>
            <a:ext cx="8258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dirty="0" smtClean="0"/>
              <a:t>output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2170234" y="334080"/>
            <a:ext cx="405591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sz="3200" b="1" dirty="0" smtClean="0"/>
              <a:t>Square Box Defects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712039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3544" y="3685414"/>
            <a:ext cx="2058032" cy="204714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7187" y="3588699"/>
            <a:ext cx="2014476" cy="204714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396097" y="5732557"/>
            <a:ext cx="15311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b="1" dirty="0" smtClean="0"/>
              <a:t>Box window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7477187" y="5635842"/>
            <a:ext cx="21339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b="1" dirty="0" smtClean="0"/>
              <a:t>Guassian window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2417518" y="430796"/>
            <a:ext cx="658385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sz="3200" b="1" dirty="0" smtClean="0"/>
              <a:t>Strategy to solve there Problems</a:t>
            </a:r>
            <a:endParaRPr lang="en-US" sz="3200" b="1" dirty="0"/>
          </a:p>
        </p:txBody>
      </p:sp>
      <p:sp>
        <p:nvSpPr>
          <p:cNvPr id="10" name="Rectangle 9"/>
          <p:cNvSpPr/>
          <p:nvPr/>
        </p:nvSpPr>
        <p:spPr>
          <a:xfrm>
            <a:off x="2417518" y="1364798"/>
            <a:ext cx="5581977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400" b="1" dirty="0" smtClean="0"/>
              <a:t>Use an osotropic (circular) window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l-PL" sz="2400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400" b="1" dirty="0" smtClean="0"/>
              <a:t>Use a window with a smooth fallof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2283977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7949" y="1535316"/>
            <a:ext cx="10972440" cy="1218795"/>
          </a:xfrm>
        </p:spPr>
        <p:txBody>
          <a:bodyPr/>
          <a:lstStyle/>
          <a:p>
            <a:r>
              <a:rPr lang="pl-PL" dirty="0"/>
              <a:t>Idea: </a:t>
            </a:r>
            <a:r>
              <a:rPr lang="pl-PL" dirty="0" err="1"/>
              <a:t>weighted</a:t>
            </a:r>
            <a:r>
              <a:rPr lang="pl-PL" dirty="0"/>
              <a:t> </a:t>
            </a:r>
            <a:r>
              <a:rPr lang="pl-PL" dirty="0" err="1"/>
              <a:t>average</a:t>
            </a:r>
            <a:r>
              <a:rPr lang="pl-PL" dirty="0"/>
              <a:t> of </a:t>
            </a:r>
            <a:r>
              <a:rPr lang="pl-PL" dirty="0" err="1"/>
              <a:t>pixels</a:t>
            </a:r>
            <a:r>
              <a:rPr lang="pl-PL" dirty="0"/>
              <a:t> 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/>
          </p:nvPr>
        </p:nvSpPr>
        <p:spPr>
          <a:xfrm>
            <a:off x="1947949" y="405791"/>
            <a:ext cx="10972440" cy="747897"/>
          </a:xfrm>
        </p:spPr>
        <p:txBody>
          <a:bodyPr/>
          <a:lstStyle/>
          <a:p>
            <a:r>
              <a:rPr lang="pl-PL" sz="5400" dirty="0" err="1"/>
              <a:t>Equation</a:t>
            </a:r>
            <a:r>
              <a:rPr lang="pl-PL" sz="5400" dirty="0"/>
              <a:t> of </a:t>
            </a:r>
            <a:r>
              <a:rPr lang="pl-PL" sz="5400" dirty="0" err="1"/>
              <a:t>Gaussian</a:t>
            </a:r>
            <a:r>
              <a:rPr lang="pl-PL" sz="5400" dirty="0"/>
              <a:t> </a:t>
            </a:r>
            <a:r>
              <a:rPr lang="pl-PL" sz="5400" dirty="0" err="1"/>
              <a:t>blur</a:t>
            </a:r>
            <a:endParaRPr lang="en-US" sz="5400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8A591775-B2FA-47CD-ADAC-9CFD467C3A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4837" y="2400416"/>
            <a:ext cx="5902325" cy="4268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4106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36DE921-733C-415B-97F7-1E6BE941E9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1640" y="541301"/>
            <a:ext cx="10972440" cy="609398"/>
          </a:xfrm>
        </p:spPr>
        <p:txBody>
          <a:bodyPr/>
          <a:lstStyle/>
          <a:p>
            <a:r>
              <a:rPr lang="pl-PL" dirty="0" err="1"/>
              <a:t>Gaussian</a:t>
            </a:r>
            <a:r>
              <a:rPr lang="pl-PL" dirty="0"/>
              <a:t> profile</a:t>
            </a:r>
            <a:endParaRPr lang="en-US" dirty="0"/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932BD8AF-8EC2-4362-82D7-3880D4234CDB}"/>
              </a:ext>
            </a:extLst>
          </p:cNvPr>
          <p:cNvSpPr>
            <a:spLocks noGrp="1"/>
          </p:cNvSpPr>
          <p:nvPr>
            <p:ph type="sub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FC0EF4E6-3079-489F-A410-B2B80BB9F8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173" y="1527279"/>
            <a:ext cx="4367631" cy="923442"/>
          </a:xfrm>
          <a:prstGeom prst="rect">
            <a:avLst/>
          </a:prstGeom>
        </p:spPr>
      </p:pic>
      <p:pic>
        <p:nvPicPr>
          <p:cNvPr id="5" name="Obraz 4">
            <a:extLst>
              <a:ext uri="{FF2B5EF4-FFF2-40B4-BE49-F238E27FC236}">
                <a16:creationId xmlns:a16="http://schemas.microsoft.com/office/drawing/2014/main" id="{06AD6292-62C5-40FE-BDFC-6B18885FB3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3881" y="2504246"/>
            <a:ext cx="7288213" cy="4202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769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1DCAEBF-6B3B-4C48-A335-0F8239542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1640" y="554554"/>
            <a:ext cx="10972440" cy="609398"/>
          </a:xfrm>
        </p:spPr>
        <p:txBody>
          <a:bodyPr/>
          <a:lstStyle/>
          <a:p>
            <a:r>
              <a:rPr lang="pl-PL" dirty="0" err="1"/>
              <a:t>Spatial</a:t>
            </a:r>
            <a:r>
              <a:rPr lang="pl-PL" dirty="0"/>
              <a:t> </a:t>
            </a:r>
            <a:r>
              <a:rPr lang="pl-PL" dirty="0" err="1"/>
              <a:t>parameter</a:t>
            </a:r>
            <a:endParaRPr lang="en-US" dirty="0"/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D235638F-517B-4F63-B19F-AE2F5540821A}"/>
              </a:ext>
            </a:extLst>
          </p:cNvPr>
          <p:cNvSpPr>
            <a:spLocks noGrp="1"/>
          </p:cNvSpPr>
          <p:nvPr>
            <p:ph type="sub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C1994F1F-E308-4F70-895E-24461828B8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9409" y="1873111"/>
            <a:ext cx="9395999" cy="4507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1948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191660A-64AC-4CB1-B426-BD70846A44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1640" y="541300"/>
            <a:ext cx="10972440" cy="609398"/>
          </a:xfrm>
        </p:spPr>
        <p:txBody>
          <a:bodyPr/>
          <a:lstStyle/>
          <a:p>
            <a:r>
              <a:rPr lang="pl-PL" dirty="0" err="1"/>
              <a:t>Additional</a:t>
            </a:r>
            <a:r>
              <a:rPr lang="pl-PL" dirty="0"/>
              <a:t> </a:t>
            </a:r>
            <a:r>
              <a:rPr lang="pl-PL" dirty="0" err="1"/>
              <a:t>range</a:t>
            </a:r>
            <a:r>
              <a:rPr lang="pl-PL" dirty="0"/>
              <a:t> term</a:t>
            </a:r>
            <a:endParaRPr lang="en-US" dirty="0"/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C3A97A50-0CEC-41AE-8058-323A90A9C825}"/>
              </a:ext>
            </a:extLst>
          </p:cNvPr>
          <p:cNvSpPr>
            <a:spLocks noGrp="1"/>
          </p:cNvSpPr>
          <p:nvPr>
            <p:ph type="sub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EB6AFC7E-F3EB-446A-943D-1D6CB53B07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1640" y="1989001"/>
            <a:ext cx="10342418" cy="45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7876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366</TotalTime>
  <Words>88</Words>
  <Application>Microsoft Office PowerPoint</Application>
  <PresentationFormat>Widescreen</PresentationFormat>
  <Paragraphs>27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Arial</vt:lpstr>
      <vt:lpstr>Century Gothic</vt:lpstr>
      <vt:lpstr>DejaVu Sans</vt:lpstr>
      <vt:lpstr>Office Theme</vt:lpstr>
      <vt:lpstr>PowerPoint Presentation</vt:lpstr>
      <vt:lpstr>PowerPoint Presentation</vt:lpstr>
      <vt:lpstr>Equation of Box Average</vt:lpstr>
      <vt:lpstr>PowerPoint Presentation</vt:lpstr>
      <vt:lpstr>PowerPoint Presentation</vt:lpstr>
      <vt:lpstr>Idea: weighted average of pixels  </vt:lpstr>
      <vt:lpstr>Gaussian profile</vt:lpstr>
      <vt:lpstr>Spatial parameter</vt:lpstr>
      <vt:lpstr>Additional range term</vt:lpstr>
      <vt:lpstr>Bilateral filter for color images</vt:lpstr>
      <vt:lpstr>Tests for grayscale images</vt:lpstr>
      <vt:lpstr>Tests for color images</vt:lpstr>
      <vt:lpstr>Usage of bilateral filtering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Prezentacja programu PowerPoint</dc:title>
  <dc:subject/>
  <dc:creator>Student 226373</dc:creator>
  <dc:description/>
  <cp:lastModifiedBy>Sobczyk Mateusz</cp:lastModifiedBy>
  <cp:revision>43</cp:revision>
  <dcterms:created xsi:type="dcterms:W3CDTF">2018-03-04T17:22:46Z</dcterms:created>
  <dcterms:modified xsi:type="dcterms:W3CDTF">2020-06-10T11:16:40Z</dcterms:modified>
  <dc:language>pl-PL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Widescreen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12</vt:i4>
  </property>
</Properties>
</file>